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Nunito"/>
      <p:regular r:id="rId20"/>
      <p:bold r:id="rId21"/>
      <p:italic r:id="rId22"/>
      <p:boldItalic r:id="rId23"/>
    </p:embeddedFont>
    <p:embeddedFont>
      <p:font typeface="Maven Pro"/>
      <p:regular r:id="rId24"/>
      <p:bold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regular.fntdata"/><Relationship Id="rId22" Type="http://schemas.openxmlformats.org/officeDocument/2006/relationships/font" Target="fonts/Nunito-italic.fntdata"/><Relationship Id="rId21" Type="http://schemas.openxmlformats.org/officeDocument/2006/relationships/font" Target="fonts/Nunito-bold.fntdata"/><Relationship Id="rId24" Type="http://schemas.openxmlformats.org/officeDocument/2006/relationships/font" Target="fonts/MavenPro-regular.fntdata"/><Relationship Id="rId23" Type="http://schemas.openxmlformats.org/officeDocument/2006/relationships/font" Target="fonts/Nuni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MavenPro-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b4189d43d3_0_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b4189d43d3_0_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b4189d43d3_0_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b4189d43d3_0_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b4189d43d3_0_1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b4189d43d3_0_1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b4189d43d3_0_1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b4189d43d3_0_1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b4189d43d3_0_1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b4189d43d3_0_1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b4189d43d3_0_3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b4189d43d3_0_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b4189d43d3_0_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b4189d43d3_0_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b4189d43d3_0_3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b4189d43d3_0_3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b4189d43d3_0_3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b4189d43d3_0_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b4189d43d3_0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b4189d43d3_0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b4189d43d3_0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b4189d43d3_0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b4189d43d3_0_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b4189d43d3_0_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b4189d43d3_0_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b4189d43d3_0_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t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675425" y="698838"/>
            <a:ext cx="4255500" cy="187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tr" sz="1440"/>
              <a:t>T.C.</a:t>
            </a:r>
            <a:endParaRPr sz="1440"/>
          </a:p>
          <a:p>
            <a:pPr indent="0" lvl="0" marL="0" rtl="0" algn="ctr">
              <a:spcBef>
                <a:spcPts val="0"/>
              </a:spcBef>
              <a:spcAft>
                <a:spcPts val="0"/>
              </a:spcAft>
              <a:buSzPts val="990"/>
              <a:buNone/>
            </a:pPr>
            <a:r>
              <a:rPr lang="tr" sz="1440"/>
              <a:t>DOKUZ EYLÜL ÜNİVERSİTESİ</a:t>
            </a:r>
            <a:endParaRPr sz="1440"/>
          </a:p>
          <a:p>
            <a:pPr indent="0" lvl="0" marL="0" rtl="0" algn="ctr">
              <a:spcBef>
                <a:spcPts val="0"/>
              </a:spcBef>
              <a:spcAft>
                <a:spcPts val="0"/>
              </a:spcAft>
              <a:buSzPts val="990"/>
              <a:buNone/>
            </a:pPr>
            <a:r>
              <a:rPr lang="tr" sz="1440"/>
              <a:t>İKTİSADİ VE İDARİ BİLİMLER FAKÜLTESİ</a:t>
            </a:r>
            <a:endParaRPr sz="1440"/>
          </a:p>
          <a:p>
            <a:pPr indent="0" lvl="0" marL="0" rtl="0" algn="ctr">
              <a:spcBef>
                <a:spcPts val="0"/>
              </a:spcBef>
              <a:spcAft>
                <a:spcPts val="0"/>
              </a:spcAft>
              <a:buSzPts val="990"/>
              <a:buNone/>
            </a:pPr>
            <a:r>
              <a:rPr lang="tr" sz="1440"/>
              <a:t>YÖNETİM BİLİŞİM SİSTEMLERİ BÖLÜMÜ</a:t>
            </a:r>
            <a:endParaRPr sz="1440"/>
          </a:p>
          <a:p>
            <a:pPr indent="0" lvl="0" marL="0" rtl="0" algn="ctr">
              <a:spcBef>
                <a:spcPts val="0"/>
              </a:spcBef>
              <a:spcAft>
                <a:spcPts val="0"/>
              </a:spcAft>
              <a:buSzPts val="990"/>
              <a:buNone/>
            </a:pPr>
            <a:r>
              <a:t/>
            </a:r>
            <a:endParaRPr sz="1440"/>
          </a:p>
        </p:txBody>
      </p:sp>
      <p:sp>
        <p:nvSpPr>
          <p:cNvPr id="278" name="Google Shape;278;p13"/>
          <p:cNvSpPr txBox="1"/>
          <p:nvPr>
            <p:ph idx="1" type="subTitle"/>
          </p:nvPr>
        </p:nvSpPr>
        <p:spPr>
          <a:xfrm>
            <a:off x="675425" y="2699100"/>
            <a:ext cx="4255500" cy="695400"/>
          </a:xfrm>
          <a:prstGeom prst="rect">
            <a:avLst/>
          </a:prstGeom>
        </p:spPr>
        <p:txBody>
          <a:bodyPr anchorCtr="0" anchor="t" bIns="91425" lIns="91425" spcFirstLastPara="1" rIns="91425" wrap="square" tIns="91425">
            <a:normAutofit/>
          </a:bodyPr>
          <a:lstStyle/>
          <a:p>
            <a:pPr indent="0" lvl="0" marL="1080135" marR="1080135" rtl="0" algn="ctr">
              <a:lnSpc>
                <a:spcPct val="115000"/>
              </a:lnSpc>
              <a:spcBef>
                <a:spcPts val="600"/>
              </a:spcBef>
              <a:spcAft>
                <a:spcPts val="0"/>
              </a:spcAft>
              <a:buNone/>
            </a:pPr>
            <a:r>
              <a:rPr b="1" lang="tr" sz="1100">
                <a:solidFill>
                  <a:srgbClr val="FFFFFF"/>
                </a:solidFill>
                <a:latin typeface="Arial"/>
                <a:ea typeface="Arial"/>
                <a:cs typeface="Arial"/>
                <a:sym typeface="Arial"/>
              </a:rPr>
              <a:t>SİBER GÜVENLİK KARAR DESTEK SİSTEMİ</a:t>
            </a:r>
            <a:endParaRPr>
              <a:solidFill>
                <a:srgbClr val="FFFFFF"/>
              </a:solidFill>
            </a:endParaRPr>
          </a:p>
        </p:txBody>
      </p:sp>
      <p:sp>
        <p:nvSpPr>
          <p:cNvPr id="279" name="Google Shape;279;p13"/>
          <p:cNvSpPr txBox="1"/>
          <p:nvPr/>
        </p:nvSpPr>
        <p:spPr>
          <a:xfrm>
            <a:off x="517175" y="3841700"/>
            <a:ext cx="4572000" cy="625800"/>
          </a:xfrm>
          <a:prstGeom prst="rect">
            <a:avLst/>
          </a:prstGeom>
          <a:noFill/>
          <a:ln>
            <a:noFill/>
          </a:ln>
        </p:spPr>
        <p:txBody>
          <a:bodyPr anchorCtr="0" anchor="t" bIns="91425" lIns="91425" spcFirstLastPara="1" rIns="91425" wrap="square" tIns="91425">
            <a:spAutoFit/>
          </a:bodyPr>
          <a:lstStyle/>
          <a:p>
            <a:pPr indent="0" lvl="0" marL="1080135" marR="1080135" rtl="0" algn="ctr">
              <a:lnSpc>
                <a:spcPct val="115000"/>
              </a:lnSpc>
              <a:spcBef>
                <a:spcPts val="600"/>
              </a:spcBef>
              <a:spcAft>
                <a:spcPts val="0"/>
              </a:spcAft>
              <a:buNone/>
            </a:pPr>
            <a:r>
              <a:rPr b="1" lang="tr" sz="1100">
                <a:solidFill>
                  <a:srgbClr val="FFFFFF"/>
                </a:solidFill>
              </a:rPr>
              <a:t>HAZIRLAYAN: YASİN SEVEN</a:t>
            </a:r>
            <a:endParaRPr b="1" sz="1100">
              <a:solidFill>
                <a:srgbClr val="FFFFFF"/>
              </a:solidFill>
            </a:endParaRPr>
          </a:p>
          <a:p>
            <a:pPr indent="0" lvl="0" marL="1080135" marR="1080135" rtl="0" algn="ctr">
              <a:lnSpc>
                <a:spcPct val="115000"/>
              </a:lnSpc>
              <a:spcBef>
                <a:spcPts val="600"/>
              </a:spcBef>
              <a:spcAft>
                <a:spcPts val="0"/>
              </a:spcAft>
              <a:buNone/>
            </a:pPr>
            <a:r>
              <a:rPr b="1" lang="tr" sz="1100">
                <a:solidFill>
                  <a:srgbClr val="FFFFFF"/>
                </a:solidFill>
              </a:rPr>
              <a:t>2017469044</a:t>
            </a:r>
            <a:endParaRPr b="1" sz="11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22"/>
          <p:cNvSpPr txBox="1"/>
          <p:nvPr>
            <p:ph idx="1" type="body"/>
          </p:nvPr>
        </p:nvSpPr>
        <p:spPr>
          <a:xfrm>
            <a:off x="1247200" y="8014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sz="1100">
                <a:solidFill>
                  <a:srgbClr val="000000"/>
                </a:solidFill>
                <a:latin typeface="Arial"/>
                <a:ea typeface="Arial"/>
                <a:cs typeface="Arial"/>
                <a:sym typeface="Arial"/>
              </a:rPr>
              <a:t>Bir altta ise kullanıcının notlar alabilmesi için bir yapılacaklar kısmı ve sağında ise sistemin en çok zafiyete sahip makinalarını görebileceği bir grafik bulunmakta.</a:t>
            </a:r>
            <a:endParaRPr/>
          </a:p>
        </p:txBody>
      </p:sp>
      <p:pic>
        <p:nvPicPr>
          <p:cNvPr id="337" name="Google Shape;337;p22"/>
          <p:cNvPicPr preferRelativeResize="0"/>
          <p:nvPr/>
        </p:nvPicPr>
        <p:blipFill>
          <a:blip r:embed="rId3">
            <a:alphaModFix/>
          </a:blip>
          <a:stretch>
            <a:fillRect/>
          </a:stretch>
        </p:blipFill>
        <p:spPr>
          <a:xfrm>
            <a:off x="452700" y="1921800"/>
            <a:ext cx="8143925" cy="16369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2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Konumlar</a:t>
            </a:r>
            <a:endParaRPr/>
          </a:p>
        </p:txBody>
      </p:sp>
      <p:sp>
        <p:nvSpPr>
          <p:cNvPr id="343" name="Google Shape;343;p23"/>
          <p:cNvSpPr txBox="1"/>
          <p:nvPr>
            <p:ph idx="1" type="body"/>
          </p:nvPr>
        </p:nvSpPr>
        <p:spPr>
          <a:xfrm>
            <a:off x="1169375" y="1811075"/>
            <a:ext cx="2106300" cy="2653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sz="1100">
                <a:solidFill>
                  <a:srgbClr val="000000"/>
                </a:solidFill>
                <a:latin typeface="Arial"/>
                <a:ea typeface="Arial"/>
                <a:cs typeface="Arial"/>
                <a:sym typeface="Arial"/>
              </a:rPr>
              <a:t>Karar vericiyi ikinci sayfada ağ altyapısının dünya üzerinde hangi ülkelerde cihazlara sahip olduğuna ve o ülkelerin risk değerleri hakkında bilgi alabileceği “Konumlar” sayfası karşılar.</a:t>
            </a:r>
            <a:endParaRPr sz="1100">
              <a:solidFill>
                <a:srgbClr val="000000"/>
              </a:solidFill>
              <a:latin typeface="Arial"/>
              <a:ea typeface="Arial"/>
              <a:cs typeface="Arial"/>
              <a:sym typeface="Arial"/>
            </a:endParaRPr>
          </a:p>
          <a:p>
            <a:pPr indent="0" lvl="0" marL="0" rtl="0" algn="l">
              <a:spcBef>
                <a:spcPts val="0"/>
              </a:spcBef>
              <a:spcAft>
                <a:spcPts val="1200"/>
              </a:spcAft>
              <a:buNone/>
            </a:pPr>
            <a:r>
              <a:t/>
            </a:r>
            <a:endParaRPr/>
          </a:p>
        </p:txBody>
      </p:sp>
      <p:pic>
        <p:nvPicPr>
          <p:cNvPr id="344" name="Google Shape;344;p23"/>
          <p:cNvPicPr preferRelativeResize="0"/>
          <p:nvPr/>
        </p:nvPicPr>
        <p:blipFill>
          <a:blip r:embed="rId3">
            <a:alphaModFix/>
          </a:blip>
          <a:stretch>
            <a:fillRect/>
          </a:stretch>
        </p:blipFill>
        <p:spPr>
          <a:xfrm>
            <a:off x="3678975" y="1199500"/>
            <a:ext cx="4655325" cy="26215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2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Cihazlar</a:t>
            </a:r>
            <a:endParaRPr/>
          </a:p>
        </p:txBody>
      </p:sp>
      <p:sp>
        <p:nvSpPr>
          <p:cNvPr id="350" name="Google Shape;350;p24"/>
          <p:cNvSpPr txBox="1"/>
          <p:nvPr>
            <p:ph idx="1" type="body"/>
          </p:nvPr>
        </p:nvSpPr>
        <p:spPr>
          <a:xfrm>
            <a:off x="1303800" y="1990050"/>
            <a:ext cx="21417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sz="1100">
                <a:solidFill>
                  <a:srgbClr val="000000"/>
                </a:solidFill>
                <a:latin typeface="Arial"/>
                <a:ea typeface="Arial"/>
                <a:cs typeface="Arial"/>
                <a:sym typeface="Arial"/>
              </a:rPr>
              <a:t>Bir sonraki “Cihazlar” sayfasında karar verici sahip olunan tüm cihazları tüm bilgileriyle beraber tablo olarak görüntüleyebilir, dilerse bir önceki sayfadan sahip olduğu konum bilgileriyle belli bir cihazı seçerek o cihazın üzerinde koşan zafiyet, program ve işletim sistemlerini görebilir.</a:t>
            </a:r>
            <a:endParaRPr sz="1100">
              <a:solidFill>
                <a:srgbClr val="000000"/>
              </a:solidFill>
              <a:latin typeface="Arial"/>
              <a:ea typeface="Arial"/>
              <a:cs typeface="Arial"/>
              <a:sym typeface="Arial"/>
            </a:endParaRPr>
          </a:p>
          <a:p>
            <a:pPr indent="0" lvl="0" marL="0" rtl="0" algn="l">
              <a:spcBef>
                <a:spcPts val="0"/>
              </a:spcBef>
              <a:spcAft>
                <a:spcPts val="1200"/>
              </a:spcAft>
              <a:buNone/>
            </a:pPr>
            <a:r>
              <a:t/>
            </a:r>
            <a:endParaRPr/>
          </a:p>
        </p:txBody>
      </p:sp>
      <p:pic>
        <p:nvPicPr>
          <p:cNvPr id="351" name="Google Shape;351;p24"/>
          <p:cNvPicPr preferRelativeResize="0"/>
          <p:nvPr/>
        </p:nvPicPr>
        <p:blipFill>
          <a:blip r:embed="rId3">
            <a:alphaModFix/>
          </a:blip>
          <a:stretch>
            <a:fillRect/>
          </a:stretch>
        </p:blipFill>
        <p:spPr>
          <a:xfrm>
            <a:off x="3445500" y="1482746"/>
            <a:ext cx="4888800" cy="275300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2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Zafiyetler</a:t>
            </a:r>
            <a:endParaRPr/>
          </a:p>
        </p:txBody>
      </p:sp>
      <p:sp>
        <p:nvSpPr>
          <p:cNvPr id="357" name="Google Shape;357;p25"/>
          <p:cNvSpPr txBox="1"/>
          <p:nvPr>
            <p:ph idx="1" type="body"/>
          </p:nvPr>
        </p:nvSpPr>
        <p:spPr>
          <a:xfrm>
            <a:off x="1303800" y="1990050"/>
            <a:ext cx="20640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sz="1100">
                <a:solidFill>
                  <a:srgbClr val="000000"/>
                </a:solidFill>
                <a:latin typeface="Arial"/>
                <a:ea typeface="Arial"/>
                <a:cs typeface="Arial"/>
                <a:sym typeface="Arial"/>
              </a:rPr>
              <a:t>“Zafiyetler” sayfasında kullanıcı belli bir zafiyet kodu hakkında bilgileri bulabilir ve sayfanın sağ kısmında sistemdeki en riskli yazılımları sıralanmış şekilde görerek hangi yazılımları hangisine tercih edeceği hakkında fikir sahibi olabilir.</a:t>
            </a:r>
            <a:endParaRPr sz="1100">
              <a:solidFill>
                <a:srgbClr val="000000"/>
              </a:solidFill>
              <a:latin typeface="Arial"/>
              <a:ea typeface="Arial"/>
              <a:cs typeface="Arial"/>
              <a:sym typeface="Arial"/>
            </a:endParaRPr>
          </a:p>
          <a:p>
            <a:pPr indent="0" lvl="0" marL="0" rtl="0" algn="l">
              <a:spcBef>
                <a:spcPts val="0"/>
              </a:spcBef>
              <a:spcAft>
                <a:spcPts val="1200"/>
              </a:spcAft>
              <a:buNone/>
            </a:pPr>
            <a:r>
              <a:t/>
            </a:r>
            <a:endParaRPr/>
          </a:p>
        </p:txBody>
      </p:sp>
      <p:pic>
        <p:nvPicPr>
          <p:cNvPr id="358" name="Google Shape;358;p25"/>
          <p:cNvPicPr preferRelativeResize="0"/>
          <p:nvPr/>
        </p:nvPicPr>
        <p:blipFill>
          <a:blip r:embed="rId3">
            <a:alphaModFix/>
          </a:blip>
          <a:stretch>
            <a:fillRect/>
          </a:stretch>
        </p:blipFill>
        <p:spPr>
          <a:xfrm>
            <a:off x="3367800" y="1259550"/>
            <a:ext cx="5471400" cy="308107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2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Karşılaştırma</a:t>
            </a:r>
            <a:endParaRPr/>
          </a:p>
        </p:txBody>
      </p:sp>
      <p:sp>
        <p:nvSpPr>
          <p:cNvPr id="364" name="Google Shape;364;p26"/>
          <p:cNvSpPr txBox="1"/>
          <p:nvPr>
            <p:ph idx="1" type="body"/>
          </p:nvPr>
        </p:nvSpPr>
        <p:spPr>
          <a:xfrm>
            <a:off x="1303800" y="1990050"/>
            <a:ext cx="20568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sz="1100">
                <a:solidFill>
                  <a:srgbClr val="000000"/>
                </a:solidFill>
                <a:latin typeface="Arial"/>
                <a:ea typeface="Arial"/>
                <a:cs typeface="Arial"/>
                <a:sym typeface="Arial"/>
              </a:rPr>
              <a:t>“Karşılaştırma” ekranında ise karar verici önceki sayfalarda bilgi sahibi olduğu riskli konumlardaki riskli yazılımlar hakkında risk skoru ve fiyat karşılaştırması yaparak hangi yazılımı satın alacağına karar verebilir.</a:t>
            </a:r>
            <a:endParaRPr/>
          </a:p>
        </p:txBody>
      </p:sp>
      <p:pic>
        <p:nvPicPr>
          <p:cNvPr id="365" name="Google Shape;365;p26"/>
          <p:cNvPicPr preferRelativeResize="0"/>
          <p:nvPr/>
        </p:nvPicPr>
        <p:blipFill>
          <a:blip r:embed="rId3">
            <a:alphaModFix/>
          </a:blip>
          <a:stretch>
            <a:fillRect/>
          </a:stretch>
        </p:blipFill>
        <p:spPr>
          <a:xfrm>
            <a:off x="3513000" y="1750275"/>
            <a:ext cx="4672726" cy="26313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1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Özet</a:t>
            </a:r>
            <a:endParaRPr/>
          </a:p>
        </p:txBody>
      </p:sp>
      <p:sp>
        <p:nvSpPr>
          <p:cNvPr id="285" name="Google Shape;285;p1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tr" sz="1100">
                <a:solidFill>
                  <a:srgbClr val="000000"/>
                </a:solidFill>
                <a:latin typeface="Arial"/>
                <a:ea typeface="Arial"/>
                <a:cs typeface="Arial"/>
                <a:sym typeface="Arial"/>
              </a:rPr>
              <a:t>Bu proje şirketlerin siber güvenlik teması altında diğer şirketlerle yapacağı anlaşmalar ve yazılım satın alımları hakkında alacağı kararlara destek olmak için geliştirilmiştir. Demo uygulamada “Ver-Cloud” isminde hayali bir bulut bilişim şirketi ele alınmış ve bu şirketin sahip olduğu tüm ağ altyapısı karar vericiye analiz ederek sunularak, karar vericinin daha sağlıklı karar alması desteklenmeye çalışılmıştır.</a:t>
            </a:r>
            <a:endParaRPr sz="1100">
              <a:solidFill>
                <a:srgbClr val="000000"/>
              </a:solidFill>
              <a:latin typeface="Arial"/>
              <a:ea typeface="Arial"/>
              <a:cs typeface="Arial"/>
              <a:sym typeface="Arial"/>
            </a:endParaRPr>
          </a:p>
          <a:p>
            <a:pPr indent="0" lvl="0" marL="0" rtl="0" algn="l">
              <a:spcBef>
                <a:spcPts val="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1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Amaç</a:t>
            </a:r>
            <a:endParaRPr/>
          </a:p>
        </p:txBody>
      </p:sp>
      <p:sp>
        <p:nvSpPr>
          <p:cNvPr id="291" name="Google Shape;291;p15"/>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tr" sz="1100">
                <a:solidFill>
                  <a:srgbClr val="000000"/>
                </a:solidFill>
                <a:latin typeface="Arial"/>
                <a:ea typeface="Arial"/>
                <a:cs typeface="Arial"/>
                <a:sym typeface="Arial"/>
              </a:rPr>
              <a:t>Bu karar destek sistemi, bilgisayar ağlarını kullanan herhangi bir şirketin sistemin sahip olduğu güvenlik riskleri ve zafiyetlerini analiz ederek bu karar destek sisteminin kullanıldığı kuruluşun diğer şirketlerle yazılım anlaşmaları yapan ve bu ağı tümüyle yöneten üst düzey siber güvenlik sorumlusu için hangi cihazların hangi yazılıma sahip olduğunu, hangi yazılımların hangi zafiyetlere sahip olduğunu, sistemin ve kullanılan yazılımların genel risk durumu hakkında bilgi sahibi olabileceği ve bu bilgiler ışığında hangi yazılımları değiştirip hangi şirketlerle anlaşmalar yapacağı konusunda kararlar almasına destek amacıyla oluşturulmuştur.</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1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Projede Kullanılan Teknolojiler</a:t>
            </a:r>
            <a:endParaRPr/>
          </a:p>
        </p:txBody>
      </p:sp>
      <p:sp>
        <p:nvSpPr>
          <p:cNvPr id="297" name="Google Shape;297;p16"/>
          <p:cNvSpPr txBox="1"/>
          <p:nvPr>
            <p:ph idx="1" type="body"/>
          </p:nvPr>
        </p:nvSpPr>
        <p:spPr>
          <a:xfrm>
            <a:off x="1303800" y="2485300"/>
            <a:ext cx="7030500" cy="2541600"/>
          </a:xfrm>
          <a:prstGeom prst="rect">
            <a:avLst/>
          </a:prstGeom>
        </p:spPr>
        <p:txBody>
          <a:bodyPr anchorCtr="0" anchor="t" bIns="91425" lIns="91425" spcFirstLastPara="1" rIns="91425" wrap="square" tIns="91425">
            <a:normAutofit/>
          </a:bodyPr>
          <a:lstStyle/>
          <a:p>
            <a:pPr indent="0" lvl="0" marL="0" rtl="0" algn="just">
              <a:lnSpc>
                <a:spcPct val="107916"/>
              </a:lnSpc>
              <a:spcBef>
                <a:spcPts val="0"/>
              </a:spcBef>
              <a:spcAft>
                <a:spcPts val="0"/>
              </a:spcAft>
              <a:buNone/>
            </a:pPr>
            <a:r>
              <a:rPr b="1" lang="tr" sz="1100">
                <a:solidFill>
                  <a:srgbClr val="000000"/>
                </a:solidFill>
                <a:latin typeface="Arial"/>
                <a:ea typeface="Arial"/>
                <a:cs typeface="Arial"/>
                <a:sym typeface="Arial"/>
              </a:rPr>
              <a:t>Kullanılan Programlar: </a:t>
            </a:r>
            <a:r>
              <a:rPr lang="tr" sz="1100">
                <a:solidFill>
                  <a:srgbClr val="000000"/>
                </a:solidFill>
                <a:latin typeface="Arial"/>
                <a:ea typeface="Arial"/>
                <a:cs typeface="Arial"/>
                <a:sym typeface="Arial"/>
              </a:rPr>
              <a:t>Microsoft Visual Studio Code, WampServer64</a:t>
            </a:r>
            <a:endParaRPr sz="1100">
              <a:solidFill>
                <a:srgbClr val="000000"/>
              </a:solidFill>
              <a:latin typeface="Arial"/>
              <a:ea typeface="Arial"/>
              <a:cs typeface="Arial"/>
              <a:sym typeface="Arial"/>
            </a:endParaRPr>
          </a:p>
          <a:p>
            <a:pPr indent="0" lvl="0" marL="0" rtl="0" algn="just">
              <a:lnSpc>
                <a:spcPct val="107916"/>
              </a:lnSpc>
              <a:spcBef>
                <a:spcPts val="800"/>
              </a:spcBef>
              <a:spcAft>
                <a:spcPts val="0"/>
              </a:spcAft>
              <a:buNone/>
            </a:pPr>
            <a:r>
              <a:rPr b="1" lang="tr" sz="1100">
                <a:solidFill>
                  <a:srgbClr val="000000"/>
                </a:solidFill>
                <a:latin typeface="Arial"/>
                <a:ea typeface="Arial"/>
                <a:cs typeface="Arial"/>
                <a:sym typeface="Arial"/>
              </a:rPr>
              <a:t>Kullanılan Programlama Dilleri: </a:t>
            </a:r>
            <a:r>
              <a:rPr lang="tr" sz="1100">
                <a:solidFill>
                  <a:srgbClr val="000000"/>
                </a:solidFill>
                <a:latin typeface="Arial"/>
                <a:ea typeface="Arial"/>
                <a:cs typeface="Arial"/>
                <a:sym typeface="Arial"/>
              </a:rPr>
              <a:t>Php, SQL, JavaScript</a:t>
            </a:r>
            <a:endParaRPr sz="1100">
              <a:solidFill>
                <a:srgbClr val="000000"/>
              </a:solidFill>
              <a:latin typeface="Arial"/>
              <a:ea typeface="Arial"/>
              <a:cs typeface="Arial"/>
              <a:sym typeface="Arial"/>
            </a:endParaRPr>
          </a:p>
          <a:p>
            <a:pPr indent="0" lvl="0" marL="0" rtl="0" algn="just">
              <a:lnSpc>
                <a:spcPct val="107916"/>
              </a:lnSpc>
              <a:spcBef>
                <a:spcPts val="800"/>
              </a:spcBef>
              <a:spcAft>
                <a:spcPts val="0"/>
              </a:spcAft>
              <a:buNone/>
            </a:pPr>
            <a:r>
              <a:rPr b="1" lang="tr" sz="1100">
                <a:solidFill>
                  <a:srgbClr val="000000"/>
                </a:solidFill>
                <a:latin typeface="Arial"/>
                <a:ea typeface="Arial"/>
                <a:cs typeface="Arial"/>
                <a:sym typeface="Arial"/>
              </a:rPr>
              <a:t>Kullanılan Veritabanı: </a:t>
            </a:r>
            <a:r>
              <a:rPr lang="tr" sz="1100">
                <a:solidFill>
                  <a:srgbClr val="000000"/>
                </a:solidFill>
                <a:latin typeface="Arial"/>
                <a:ea typeface="Arial"/>
                <a:cs typeface="Arial"/>
                <a:sym typeface="Arial"/>
              </a:rPr>
              <a:t>MySQL</a:t>
            </a:r>
            <a:endParaRPr sz="1100">
              <a:solidFill>
                <a:srgbClr val="000000"/>
              </a:solidFill>
              <a:latin typeface="Arial"/>
              <a:ea typeface="Arial"/>
              <a:cs typeface="Arial"/>
              <a:sym typeface="Arial"/>
            </a:endParaRPr>
          </a:p>
          <a:p>
            <a:pPr indent="0" lvl="0" marL="0" rtl="0" algn="l">
              <a:spcBef>
                <a:spcPts val="8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1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Veritabanı Tasarımı</a:t>
            </a:r>
            <a:endParaRPr/>
          </a:p>
        </p:txBody>
      </p:sp>
      <p:pic>
        <p:nvPicPr>
          <p:cNvPr id="303" name="Google Shape;303;p17"/>
          <p:cNvPicPr preferRelativeResize="0"/>
          <p:nvPr/>
        </p:nvPicPr>
        <p:blipFill>
          <a:blip r:embed="rId3">
            <a:alphaModFix/>
          </a:blip>
          <a:stretch>
            <a:fillRect/>
          </a:stretch>
        </p:blipFill>
        <p:spPr>
          <a:xfrm>
            <a:off x="1379525" y="1520050"/>
            <a:ext cx="6715575" cy="27107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18"/>
          <p:cNvSpPr txBox="1"/>
          <p:nvPr>
            <p:ph type="title"/>
          </p:nvPr>
        </p:nvSpPr>
        <p:spPr>
          <a:xfrm>
            <a:off x="1905175" y="605650"/>
            <a:ext cx="30474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ER Diyagramı</a:t>
            </a:r>
            <a:endParaRPr/>
          </a:p>
        </p:txBody>
      </p:sp>
      <p:pic>
        <p:nvPicPr>
          <p:cNvPr id="309" name="Google Shape;309;p18"/>
          <p:cNvPicPr preferRelativeResize="0"/>
          <p:nvPr/>
        </p:nvPicPr>
        <p:blipFill>
          <a:blip r:embed="rId3">
            <a:alphaModFix/>
          </a:blip>
          <a:stretch>
            <a:fillRect/>
          </a:stretch>
        </p:blipFill>
        <p:spPr>
          <a:xfrm>
            <a:off x="1266975" y="1207175"/>
            <a:ext cx="5734050" cy="3162300"/>
          </a:xfrm>
          <a:prstGeom prst="rect">
            <a:avLst/>
          </a:prstGeom>
          <a:noFill/>
          <a:ln>
            <a:noFill/>
          </a:ln>
        </p:spPr>
      </p:pic>
      <p:pic>
        <p:nvPicPr>
          <p:cNvPr id="310" name="Google Shape;310;p18"/>
          <p:cNvPicPr preferRelativeResize="0"/>
          <p:nvPr/>
        </p:nvPicPr>
        <p:blipFill>
          <a:blip r:embed="rId4">
            <a:alphaModFix/>
          </a:blip>
          <a:stretch>
            <a:fillRect/>
          </a:stretch>
        </p:blipFill>
        <p:spPr>
          <a:xfrm>
            <a:off x="5611625" y="3308400"/>
            <a:ext cx="3390900" cy="1562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Dashboard Tasarımı</a:t>
            </a:r>
            <a:endParaRPr/>
          </a:p>
        </p:txBody>
      </p:sp>
      <p:sp>
        <p:nvSpPr>
          <p:cNvPr id="316" name="Google Shape;316;p19"/>
          <p:cNvSpPr txBox="1"/>
          <p:nvPr>
            <p:ph idx="1" type="body"/>
          </p:nvPr>
        </p:nvSpPr>
        <p:spPr>
          <a:xfrm>
            <a:off x="1245200" y="1353300"/>
            <a:ext cx="2484900" cy="26919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tr" sz="1100">
                <a:solidFill>
                  <a:srgbClr val="000000"/>
                </a:solidFill>
                <a:latin typeface="Arial"/>
                <a:ea typeface="Arial"/>
                <a:cs typeface="Arial"/>
                <a:sym typeface="Arial"/>
              </a:rPr>
              <a:t>Karar destek sistemine ilk giriş yapıldığında aşağıdaki giriş ekranıyla karşılaşıyoruz. Bu ekranda doğru şifre girilmeden hiçbir şekilde siteye giriş yapılamamaktadır, bu ekrandan yeni hesap oluşturulabilir ve bu hesapla giriş yapılabilir. Yeni hesapların parolaları şifrelenerek veritabanına eklenir.</a:t>
            </a:r>
            <a:endParaRPr/>
          </a:p>
        </p:txBody>
      </p:sp>
      <p:pic>
        <p:nvPicPr>
          <p:cNvPr id="317" name="Google Shape;317;p19"/>
          <p:cNvPicPr preferRelativeResize="0"/>
          <p:nvPr/>
        </p:nvPicPr>
        <p:blipFill>
          <a:blip r:embed="rId3">
            <a:alphaModFix/>
          </a:blip>
          <a:stretch>
            <a:fillRect/>
          </a:stretch>
        </p:blipFill>
        <p:spPr>
          <a:xfrm>
            <a:off x="3913974" y="1368988"/>
            <a:ext cx="4271750" cy="2405525"/>
          </a:xfrm>
          <a:prstGeom prst="rect">
            <a:avLst/>
          </a:prstGeom>
          <a:noFill/>
          <a:ln>
            <a:noFill/>
          </a:ln>
        </p:spPr>
      </p:pic>
      <p:sp>
        <p:nvSpPr>
          <p:cNvPr id="318" name="Google Shape;318;p19"/>
          <p:cNvSpPr txBox="1"/>
          <p:nvPr/>
        </p:nvSpPr>
        <p:spPr>
          <a:xfrm>
            <a:off x="1303800" y="4244975"/>
            <a:ext cx="6940500" cy="548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tr" sz="1100"/>
              <a:t>Giriş yapıldıktan sonra kullanıcıya sistem hakkında çeşitli analizler sunan bir anasayfa kullanıcıyı karşılar. Sol kısımdaki sidebar ile sayfalar arasında gezebilir, sağ üstteki çıkış butonu ile oturumunu sonlandırabilir.</a:t>
            </a:r>
            <a:endParaRPr sz="1300">
              <a:solidFill>
                <a:schemeClr val="dk2"/>
              </a:solidFill>
              <a:latin typeface="Nunito"/>
              <a:ea typeface="Nunito"/>
              <a:cs typeface="Nunito"/>
              <a:sym typeface="Nuni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2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Ana Sayfa</a:t>
            </a:r>
            <a:endParaRPr/>
          </a:p>
        </p:txBody>
      </p:sp>
      <p:pic>
        <p:nvPicPr>
          <p:cNvPr id="324" name="Google Shape;324;p20"/>
          <p:cNvPicPr preferRelativeResize="0"/>
          <p:nvPr/>
        </p:nvPicPr>
        <p:blipFill>
          <a:blip r:embed="rId3">
            <a:alphaModFix/>
          </a:blip>
          <a:stretch>
            <a:fillRect/>
          </a:stretch>
        </p:blipFill>
        <p:spPr>
          <a:xfrm>
            <a:off x="2377838" y="1197050"/>
            <a:ext cx="4882425" cy="2749400"/>
          </a:xfrm>
          <a:prstGeom prst="rect">
            <a:avLst/>
          </a:prstGeom>
          <a:noFill/>
          <a:ln>
            <a:noFill/>
          </a:ln>
        </p:spPr>
      </p:pic>
      <p:sp>
        <p:nvSpPr>
          <p:cNvPr id="325" name="Google Shape;325;p20"/>
          <p:cNvSpPr txBox="1"/>
          <p:nvPr/>
        </p:nvSpPr>
        <p:spPr>
          <a:xfrm>
            <a:off x="1818925" y="4224325"/>
            <a:ext cx="6119100" cy="548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tr" sz="1100"/>
              <a:t>Anasayfanın üst kısmında şirketin sahip olduğu ağ altyapısının özellikleri ve sistem hakkında genel risk bilgisi yer alır.</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21"/>
          <p:cNvSpPr txBox="1"/>
          <p:nvPr>
            <p:ph idx="1" type="body"/>
          </p:nvPr>
        </p:nvSpPr>
        <p:spPr>
          <a:xfrm>
            <a:off x="1279975" y="850975"/>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sz="1100">
                <a:solidFill>
                  <a:srgbClr val="000000"/>
                </a:solidFill>
                <a:latin typeface="Arial"/>
                <a:ea typeface="Arial"/>
                <a:cs typeface="Arial"/>
                <a:sym typeface="Arial"/>
              </a:rPr>
              <a:t>Altında ise ağ içindeki cihazların koşturdukları işletim sistemlerinin oranları ve bu işletim sistemlerinin yıllara göre yeni zafiyet sayıları yer alır.</a:t>
            </a:r>
            <a:endParaRPr/>
          </a:p>
        </p:txBody>
      </p:sp>
      <p:pic>
        <p:nvPicPr>
          <p:cNvPr id="331" name="Google Shape;331;p21"/>
          <p:cNvPicPr preferRelativeResize="0"/>
          <p:nvPr/>
        </p:nvPicPr>
        <p:blipFill>
          <a:blip r:embed="rId3">
            <a:alphaModFix/>
          </a:blip>
          <a:stretch>
            <a:fillRect/>
          </a:stretch>
        </p:blipFill>
        <p:spPr>
          <a:xfrm>
            <a:off x="1044629" y="2048200"/>
            <a:ext cx="7195096" cy="1494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